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ed Petr" initials="SP" lastIdx="0" clrIdx="0">
    <p:extLst>
      <p:ext uri="{19B8F6BF-5375-455C-9EA6-DF929625EA0E}">
        <p15:presenceInfo xmlns:p15="http://schemas.microsoft.com/office/powerpoint/2012/main" userId="S-1-5-21-2430711580-4268302160-3892453238-32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223E4-9A4F-4F76-9F51-B85DCB8FF31D}" type="datetimeFigureOut">
              <a:rPr lang="en-GB" smtClean="0"/>
              <a:t>20/04/2021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FAD8A-7A31-4CAB-9FED-9A891D752A53}" type="slidenum">
              <a:rPr lang="en-GB" smtClean="0"/>
              <a:t>‹#›</a:t>
            </a:fld>
            <a:endParaRPr lang="en-GB"/>
          </a:p>
        </p:txBody>
      </p:sp>
    </p:spTree>
    <p:extLst>
      <p:ext uri="{BB962C8B-B14F-4D97-AF65-F5344CB8AC3E}">
        <p14:creationId xmlns:p14="http://schemas.microsoft.com/office/powerpoint/2010/main" val="2968630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share with you this simple checklist that you can use whenever you design a new SBC material or review the quality of an existing material. It includes everything that I just summarized, so you can just go through it and for each criteria you can tick one of the boxes (explain boxes). Such checklist gives you a quick overview of what needs to be improved which you can then communicate with the person who designed the SBC material.</a:t>
            </a:r>
          </a:p>
          <a:p>
            <a:endParaRPr lang="en-US" dirty="0"/>
          </a:p>
          <a:p>
            <a:r>
              <a:rPr lang="en-US" dirty="0"/>
              <a:t>The checklist should be used primarily by people </a:t>
            </a:r>
            <a:r>
              <a:rPr lang="en-US" baseline="0" dirty="0"/>
              <a:t>who did not participate in developing the material, as they might have a less biased view but even if you are the designer, it should still come very handy to you. </a:t>
            </a:r>
          </a:p>
          <a:p>
            <a:endParaRPr lang="en-US" baseline="0" dirty="0"/>
          </a:p>
          <a:p>
            <a:r>
              <a:rPr lang="en-US" baseline="0" dirty="0"/>
              <a:t>After the course I’ll email you the checklist, so that you can access it. </a:t>
            </a:r>
            <a:endParaRPr lang="cs-CZ" baseline="0" dirty="0"/>
          </a:p>
          <a:p>
            <a:endParaRPr lang="en-US" baseline="0" dirty="0"/>
          </a:p>
          <a:p>
            <a:r>
              <a:rPr lang="en-US" baseline="0" dirty="0"/>
              <a:t>However, let’s be careful – the main weakness of using this checklist is that we are still looking at the material from OUR perspective. And this perspective is often different from the perspective of the target audience. This is because compared to our target group members we usually have a higher education, are economically in a better situation, worked on a given topic for many years, … </a:t>
            </a:r>
          </a:p>
          <a:p>
            <a:endParaRPr lang="en-US" baseline="0" dirty="0"/>
          </a:p>
          <a:p>
            <a:r>
              <a:rPr lang="en-US" baseline="0" dirty="0"/>
              <a:t>This means while self-evaluation can be helpful, what matters the most is that the material is pre-tested among the target audience. So they, not us, have the final word on how good a material is. (click)</a:t>
            </a:r>
          </a:p>
          <a:p>
            <a:endParaRPr lang="cs-CZ" baseline="0" dirty="0"/>
          </a:p>
          <a:p>
            <a:r>
              <a:rPr lang="cs-CZ" baseline="0" dirty="0"/>
              <a:t>Source: Petr Schmied, 2018</a:t>
            </a:r>
            <a:endParaRPr lang="en-US" dirty="0"/>
          </a:p>
        </p:txBody>
      </p:sp>
      <p:sp>
        <p:nvSpPr>
          <p:cNvPr id="4" name="Slide Number Placeholder 3"/>
          <p:cNvSpPr>
            <a:spLocks noGrp="1"/>
          </p:cNvSpPr>
          <p:nvPr>
            <p:ph type="sldNum" sz="quarter" idx="10"/>
          </p:nvPr>
        </p:nvSpPr>
        <p:spPr/>
        <p:txBody>
          <a:bodyPr/>
          <a:lstStyle/>
          <a:p>
            <a:fld id="{35A17F2A-612D-4BC0-A47B-4F24D6973E46}" type="slidenum">
              <a:rPr lang="en-US" smtClean="0"/>
              <a:t>1</a:t>
            </a:fld>
            <a:endParaRPr lang="en-US" dirty="0"/>
          </a:p>
        </p:txBody>
      </p:sp>
    </p:spTree>
    <p:extLst>
      <p:ext uri="{BB962C8B-B14F-4D97-AF65-F5344CB8AC3E}">
        <p14:creationId xmlns:p14="http://schemas.microsoft.com/office/powerpoint/2010/main" val="359996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323C-D047-49BF-A9A1-F365F41FD1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2DB13C-AD34-4112-A31A-40573FF009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41882A-11D1-442A-B876-5904E98355F1}"/>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820B6412-A5DC-4F9F-97D2-3AFF5F9F75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55144D-EFA5-4229-9F2D-6894E1DA9F46}"/>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194289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6A1AF-E5F4-4139-A1C5-26A886AB70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6A6DD6-9174-49CE-88A6-49D70924E4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9AA9E4-4E4D-4702-8655-7269CA37F4A4}"/>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BBF5CC0F-675F-4FDB-B724-0C1A783A67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9D067-484D-4E75-AB25-EFF7038EB036}"/>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305888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1756F2-0FBC-4C0C-8582-08C51E4E53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FE3282-7FDC-475F-9415-72662AB05F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5E37D4-90B5-4E00-B3CB-3B0C6A50FC03}"/>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4523690C-5881-4CB4-BFA5-DEC3CC4A8A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3E8356-AADF-42FF-A4F4-9DBDC6BC264D}"/>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108134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CBF2-E407-4852-ACA6-BEF49D8646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E5337-36D2-49FE-84CA-56AF2B1378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809110-EEF2-48A8-BB5E-EE58ACA24C1F}"/>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88F0DE46-D773-4AD5-BFD3-D0217CFFD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A84A22-D5BA-4357-9D75-7DF40BFBFF47}"/>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11990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2C1F7-33E5-4817-BD29-5FC6FB0332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05BC24-EA79-4649-95B9-4EB51A5B24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6A5E78-E824-47C5-8D1E-31CCAD09A456}"/>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6E1A69A4-C92F-4037-BA71-2EB122E145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39573-5E16-4EE2-9508-49311E09F167}"/>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288406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01F0-54C7-4006-9FFC-978728B2B9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9834E4-D577-486A-9C90-BDF91A37E4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A14227-B5C8-47A7-9E31-B7B02F6B50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3ADBF4-6CBC-4139-8C12-C2916A71E785}"/>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6" name="Footer Placeholder 5">
            <a:extLst>
              <a:ext uri="{FF2B5EF4-FFF2-40B4-BE49-F238E27FC236}">
                <a16:creationId xmlns:a16="http://schemas.microsoft.com/office/drawing/2014/main" id="{EB2EABC1-601A-42A9-B255-7B15CEB855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C016AB-0CFF-4680-9701-B80558258A0F}"/>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164389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26E3C-A24D-4E2A-A2C6-08FF7302C7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4967EA-C1B8-4FC4-AACA-D34B987CE3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036A24-0F77-4203-B6C8-234B1CFEDB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E11BBD-4732-4BDC-B251-670BD02CE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A6229C-4052-4020-89D0-100CBFD84E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81CA00-C904-45A7-B29C-FF0596AA3BCC}"/>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8" name="Footer Placeholder 7">
            <a:extLst>
              <a:ext uri="{FF2B5EF4-FFF2-40B4-BE49-F238E27FC236}">
                <a16:creationId xmlns:a16="http://schemas.microsoft.com/office/drawing/2014/main" id="{93AD834A-0EE5-4E32-A823-A4E82F9FE7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99E12D-E246-411D-8176-63851CB234A9}"/>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214861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00EB-226B-49B4-906C-67E81DC57C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8F79FC-7A41-41B2-A30A-CEBD6E8C4DB8}"/>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4" name="Footer Placeholder 3">
            <a:extLst>
              <a:ext uri="{FF2B5EF4-FFF2-40B4-BE49-F238E27FC236}">
                <a16:creationId xmlns:a16="http://schemas.microsoft.com/office/drawing/2014/main" id="{2EE3F88D-BCEA-443B-B437-50410A01B7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ADA3F1-5127-465A-97B1-AC5E9FAC2CBB}"/>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364869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3E34C7-8497-49A8-AC4B-83F697C92E19}"/>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3" name="Footer Placeholder 2">
            <a:extLst>
              <a:ext uri="{FF2B5EF4-FFF2-40B4-BE49-F238E27FC236}">
                <a16:creationId xmlns:a16="http://schemas.microsoft.com/office/drawing/2014/main" id="{0008E10A-7412-48B8-A93C-DE1BA9D156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4BD305-2A52-4684-B87C-CEC1DA366A48}"/>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363239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153CE-80D6-4A7B-BE57-F7BEFE954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56BEF5-0CCD-4515-ABDB-B233E4FF56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3CA64D-94AD-4A6E-9E3F-02B55CF05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D8EF77-8609-4179-862D-F82286136F31}"/>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6" name="Footer Placeholder 5">
            <a:extLst>
              <a:ext uri="{FF2B5EF4-FFF2-40B4-BE49-F238E27FC236}">
                <a16:creationId xmlns:a16="http://schemas.microsoft.com/office/drawing/2014/main" id="{F487616E-B499-4405-B5D4-229CF3805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0A15BA-0675-4FB1-9E3E-3285C1763A10}"/>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186963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B4255-9009-4720-97CF-76572442FB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8A7582-A83B-4AD6-87BF-2081F68D7F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5BC46C-E63B-464D-BB91-98CED586B0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B5D819-F359-4752-AB12-968C16061950}"/>
              </a:ext>
            </a:extLst>
          </p:cNvPr>
          <p:cNvSpPr>
            <a:spLocks noGrp="1"/>
          </p:cNvSpPr>
          <p:nvPr>
            <p:ph type="dt" sz="half" idx="10"/>
          </p:nvPr>
        </p:nvSpPr>
        <p:spPr/>
        <p:txBody>
          <a:bodyPr/>
          <a:lstStyle/>
          <a:p>
            <a:fld id="{9187BB4F-A891-42EA-BC84-D4B9B20DFACC}" type="datetimeFigureOut">
              <a:rPr lang="en-GB" smtClean="0"/>
              <a:t>20/04/2021</a:t>
            </a:fld>
            <a:endParaRPr lang="en-GB"/>
          </a:p>
        </p:txBody>
      </p:sp>
      <p:sp>
        <p:nvSpPr>
          <p:cNvPr id="6" name="Footer Placeholder 5">
            <a:extLst>
              <a:ext uri="{FF2B5EF4-FFF2-40B4-BE49-F238E27FC236}">
                <a16:creationId xmlns:a16="http://schemas.microsoft.com/office/drawing/2014/main" id="{1FAC7D74-87B9-4F8C-BF93-34C6CDAAC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1E2B2-2519-4B14-9E83-24540839DD8C}"/>
              </a:ext>
            </a:extLst>
          </p:cNvPr>
          <p:cNvSpPr>
            <a:spLocks noGrp="1"/>
          </p:cNvSpPr>
          <p:nvPr>
            <p:ph type="sldNum" sz="quarter" idx="12"/>
          </p:nvPr>
        </p:nvSpPr>
        <p:spPr/>
        <p:txBody>
          <a:bodyPr/>
          <a:lstStyle/>
          <a:p>
            <a:fld id="{D147AB51-811B-4BB0-83C7-225072B5334A}" type="slidenum">
              <a:rPr lang="en-GB" smtClean="0"/>
              <a:t>‹#›</a:t>
            </a:fld>
            <a:endParaRPr lang="en-GB"/>
          </a:p>
        </p:txBody>
      </p:sp>
    </p:spTree>
    <p:extLst>
      <p:ext uri="{BB962C8B-B14F-4D97-AF65-F5344CB8AC3E}">
        <p14:creationId xmlns:p14="http://schemas.microsoft.com/office/powerpoint/2010/main" val="244849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05187-F0B7-4B40-BD1F-8A366312F6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7C12BF-9F09-4C44-BF8A-AAF6AC4BC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97B52-AA6A-4CD6-8CD2-DEF17F4AC4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7BB4F-A891-42EA-BC84-D4B9B20DFACC}" type="datetimeFigureOut">
              <a:rPr lang="en-GB" smtClean="0"/>
              <a:t>20/04/2021</a:t>
            </a:fld>
            <a:endParaRPr lang="en-GB"/>
          </a:p>
        </p:txBody>
      </p:sp>
      <p:sp>
        <p:nvSpPr>
          <p:cNvPr id="5" name="Footer Placeholder 4">
            <a:extLst>
              <a:ext uri="{FF2B5EF4-FFF2-40B4-BE49-F238E27FC236}">
                <a16:creationId xmlns:a16="http://schemas.microsoft.com/office/drawing/2014/main" id="{E49AF3FF-77CF-4FF1-859A-0F9599FFF0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657B1C3-53FE-4340-975C-5F3E985930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7AB51-811B-4BB0-83C7-225072B5334A}" type="slidenum">
              <a:rPr lang="en-GB" smtClean="0"/>
              <a:t>‹#›</a:t>
            </a:fld>
            <a:endParaRPr lang="en-GB"/>
          </a:p>
        </p:txBody>
      </p:sp>
    </p:spTree>
    <p:extLst>
      <p:ext uri="{BB962C8B-B14F-4D97-AF65-F5344CB8AC3E}">
        <p14:creationId xmlns:p14="http://schemas.microsoft.com/office/powerpoint/2010/main" val="2194825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825146390"/>
              </p:ext>
            </p:extLst>
          </p:nvPr>
        </p:nvGraphicFramePr>
        <p:xfrm>
          <a:off x="128250" y="114065"/>
          <a:ext cx="11908851" cy="6376081"/>
        </p:xfrm>
        <a:graphic>
          <a:graphicData uri="http://schemas.openxmlformats.org/drawingml/2006/table">
            <a:tbl>
              <a:tblPr firstRow="1" bandRow="1">
                <a:tableStyleId>{69012ECD-51FC-41F1-AA8D-1B2483CD663E}</a:tableStyleId>
              </a:tblPr>
              <a:tblGrid>
                <a:gridCol w="501337">
                  <a:extLst>
                    <a:ext uri="{9D8B030D-6E8A-4147-A177-3AD203B41FA5}">
                      <a16:colId xmlns:a16="http://schemas.microsoft.com/office/drawing/2014/main" val="3292271782"/>
                    </a:ext>
                  </a:extLst>
                </a:gridCol>
                <a:gridCol w="6490741">
                  <a:extLst>
                    <a:ext uri="{9D8B030D-6E8A-4147-A177-3AD203B41FA5}">
                      <a16:colId xmlns:a16="http://schemas.microsoft.com/office/drawing/2014/main" val="3689982903"/>
                    </a:ext>
                  </a:extLst>
                </a:gridCol>
                <a:gridCol w="1648918">
                  <a:extLst>
                    <a:ext uri="{9D8B030D-6E8A-4147-A177-3AD203B41FA5}">
                      <a16:colId xmlns:a16="http://schemas.microsoft.com/office/drawing/2014/main" val="2715553739"/>
                    </a:ext>
                  </a:extLst>
                </a:gridCol>
                <a:gridCol w="1723869">
                  <a:extLst>
                    <a:ext uri="{9D8B030D-6E8A-4147-A177-3AD203B41FA5}">
                      <a16:colId xmlns:a16="http://schemas.microsoft.com/office/drawing/2014/main" val="1723147252"/>
                    </a:ext>
                  </a:extLst>
                </a:gridCol>
                <a:gridCol w="1004341">
                  <a:extLst>
                    <a:ext uri="{9D8B030D-6E8A-4147-A177-3AD203B41FA5}">
                      <a16:colId xmlns:a16="http://schemas.microsoft.com/office/drawing/2014/main" val="2108405062"/>
                    </a:ext>
                  </a:extLst>
                </a:gridCol>
                <a:gridCol w="539645">
                  <a:extLst>
                    <a:ext uri="{9D8B030D-6E8A-4147-A177-3AD203B41FA5}">
                      <a16:colId xmlns:a16="http://schemas.microsoft.com/office/drawing/2014/main" val="1966273506"/>
                    </a:ext>
                  </a:extLst>
                </a:gridCol>
              </a:tblGrid>
              <a:tr h="582620">
                <a:tc gridSpan="6">
                  <a:txBody>
                    <a:bodyPr/>
                    <a:lstStyle/>
                    <a:p>
                      <a:pPr algn="ctr"/>
                      <a:r>
                        <a:rPr lang="en-US" sz="2800" dirty="0">
                          <a:latin typeface="Arial" panose="020B0604020202020204" pitchFamily="34" charset="0"/>
                          <a:cs typeface="Arial" panose="020B0604020202020204" pitchFamily="34" charset="0"/>
                        </a:rPr>
                        <a:t>CHECKLIST FOR</a:t>
                      </a:r>
                      <a:r>
                        <a:rPr lang="en-US" sz="2800" baseline="0" dirty="0">
                          <a:latin typeface="Arial" panose="020B0604020202020204" pitchFamily="34" charset="0"/>
                          <a:cs typeface="Arial" panose="020B0604020202020204" pitchFamily="34" charset="0"/>
                        </a:rPr>
                        <a:t> REVIEWING THE QUALITY OF SBC MATERIALS</a:t>
                      </a:r>
                      <a:endParaRPr lang="en-US" sz="2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2948987"/>
                  </a:ext>
                </a:extLst>
              </a:tr>
              <a:tr h="686545">
                <a:tc>
                  <a:txBody>
                    <a:bodyPr/>
                    <a:lstStyle/>
                    <a:p>
                      <a:pPr algn="ctr"/>
                      <a:r>
                        <a:rPr lang="en-US" sz="1400" dirty="0">
                          <a:latin typeface="Arial" panose="020B0604020202020204" pitchFamily="34" charset="0"/>
                          <a:cs typeface="Arial" panose="020B0604020202020204" pitchFamily="34" charset="0"/>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a:latin typeface="Arial" panose="020B0604020202020204" pitchFamily="34" charset="0"/>
                          <a:cs typeface="Arial" panose="020B0604020202020204" pitchFamily="34" charset="0"/>
                        </a:rPr>
                        <a:t>ASSESS</a:t>
                      </a:r>
                      <a:r>
                        <a:rPr lang="en-US" sz="1400" baseline="0" dirty="0">
                          <a:latin typeface="Arial" panose="020B0604020202020204" pitchFamily="34" charset="0"/>
                          <a:cs typeface="Arial" panose="020B0604020202020204" pitchFamily="34" charset="0"/>
                        </a:rPr>
                        <a:t> THE SBC MATERIAL AGAINST THESE </a:t>
                      </a:r>
                      <a:r>
                        <a:rPr lang="en-US" sz="1400" dirty="0">
                          <a:latin typeface="Arial" panose="020B0604020202020204" pitchFamily="34" charset="0"/>
                          <a:cs typeface="Arial" panose="020B0604020202020204" pitchFamily="34" charset="0"/>
                        </a:rPr>
                        <a:t>CRITERIA: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a:latin typeface="Arial" panose="020B0604020202020204" pitchFamily="34" charset="0"/>
                          <a:cs typeface="Arial" panose="020B0604020202020204" pitchFamily="34" charset="0"/>
                        </a:rPr>
                        <a:t>NEEDS BIGGER</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IMPROVEMENTS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a:latin typeface="Arial" panose="020B0604020202020204" pitchFamily="34" charset="0"/>
                          <a:cs typeface="Arial" panose="020B0604020202020204" pitchFamily="34" charset="0"/>
                        </a:rPr>
                        <a:t>NEEDS MINOR</a:t>
                      </a:r>
                      <a:r>
                        <a:rPr lang="en-US" sz="1400" baseline="0" dirty="0">
                          <a:latin typeface="Arial" panose="020B0604020202020204" pitchFamily="34" charset="0"/>
                          <a:cs typeface="Arial" panose="020B0604020202020204" pitchFamily="34" charset="0"/>
                        </a:rPr>
                        <a:t> IMPROVEMENTS</a:t>
                      </a:r>
                      <a:endParaRPr lang="en-US" sz="14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1400" dirty="0">
                          <a:latin typeface="Arial" panose="020B0604020202020204" pitchFamily="34" charset="0"/>
                          <a:cs typeface="Arial" panose="020B0604020202020204" pitchFamily="34" charset="0"/>
                        </a:rPr>
                        <a:t>IS </a:t>
                      </a:r>
                      <a:r>
                        <a:rPr lang="en-US" sz="1400" dirty="0">
                          <a:latin typeface="Arial" panose="020B0604020202020204" pitchFamily="34" charset="0"/>
                          <a:cs typeface="Arial" panose="020B0604020202020204" pitchFamily="34" charset="0"/>
                        </a:rPr>
                        <a:t>VERY GOOD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400" dirty="0">
                          <a:latin typeface="Arial" panose="020B0604020202020204" pitchFamily="34" charset="0"/>
                          <a:cs typeface="Arial" panose="020B0604020202020204" pitchFamily="34" charset="0"/>
                        </a:rPr>
                        <a:t>N/A</a:t>
                      </a:r>
                      <a:endParaRPr lang="en-US" sz="14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41382198"/>
                  </a:ext>
                </a:extLst>
              </a:tr>
              <a:tr h="595916">
                <a:tc>
                  <a:txBody>
                    <a:bodyPr/>
                    <a:lstStyle/>
                    <a:p>
                      <a:pPr algn="ctr">
                        <a:lnSpc>
                          <a:spcPct val="98000"/>
                        </a:lnSpc>
                      </a:pPr>
                      <a:r>
                        <a:rPr lang="en-US" sz="1400" dirty="0">
                          <a:latin typeface="Arial" panose="020B0604020202020204" pitchFamily="34" charset="0"/>
                          <a:cs typeface="Arial" panose="020B0604020202020204" pitchFamily="34" charset="0"/>
                        </a:rPr>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RELEVANCE</a:t>
                      </a:r>
                      <a:r>
                        <a:rPr lang="en-GB" sz="1400" dirty="0">
                          <a:latin typeface="Arial" panose="020B0604020202020204" pitchFamily="34" charset="0"/>
                          <a:cs typeface="Arial" panose="020B0604020202020204" pitchFamily="34" charset="0"/>
                        </a:rPr>
                        <a:t>: The use of the </a:t>
                      </a:r>
                      <a:r>
                        <a:rPr lang="en-US" sz="1400" dirty="0">
                          <a:solidFill>
                            <a:schemeClr val="tx1"/>
                          </a:solidFill>
                          <a:latin typeface="Arial" panose="020B0604020202020204" pitchFamily="34" charset="0"/>
                          <a:cs typeface="Arial" panose="020B0604020202020204" pitchFamily="34" charset="0"/>
                        </a:rPr>
                        <a:t>SBC material is likely to be more effective than other means of communication </a:t>
                      </a:r>
                      <a:r>
                        <a:rPr lang="en-US" sz="1400" baseline="0" dirty="0">
                          <a:solidFill>
                            <a:schemeClr val="tx1"/>
                          </a:solidFill>
                          <a:latin typeface="Arial" panose="020B0604020202020204" pitchFamily="34" charset="0"/>
                          <a:cs typeface="Arial" panose="020B0604020202020204" pitchFamily="34" charset="0"/>
                        </a:rPr>
                        <a:t>(e.g. face-to-face, radio…).</a:t>
                      </a:r>
                      <a:endParaRPr lang="en-US" sz="14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67070235"/>
                  </a:ext>
                </a:extLst>
              </a:tr>
              <a:tr h="399485">
                <a:tc>
                  <a:txBody>
                    <a:bodyPr/>
                    <a:lstStyle/>
                    <a:p>
                      <a:pPr algn="ctr">
                        <a:lnSpc>
                          <a:spcPct val="98000"/>
                        </a:lnSpc>
                      </a:pPr>
                      <a:r>
                        <a:rPr lang="en-US" sz="1400" dirty="0">
                          <a:latin typeface="Arial" panose="020B0604020202020204" pitchFamily="34" charset="0"/>
                          <a:cs typeface="Arial" panose="020B0604020202020204" pitchFamily="34" charset="0"/>
                        </a:rPr>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r>
                        <a:rPr lang="en-US" sz="1400" b="1" noProof="0" dirty="0">
                          <a:latin typeface="Arial" panose="020B0604020202020204" pitchFamily="34" charset="0"/>
                          <a:cs typeface="Arial" panose="020B0604020202020204" pitchFamily="34" charset="0"/>
                        </a:rPr>
                        <a:t>OFFER</a:t>
                      </a:r>
                      <a:r>
                        <a:rPr lang="en-US" sz="1400" noProof="0" dirty="0">
                          <a:latin typeface="Arial" panose="020B0604020202020204" pitchFamily="34" charset="0"/>
                          <a:cs typeface="Arial" panose="020B0604020202020204" pitchFamily="34" charset="0"/>
                        </a:rPr>
                        <a:t>: The material offers something that the audience</a:t>
                      </a:r>
                      <a:r>
                        <a:rPr lang="en-US" sz="1400" baseline="0" noProof="0" dirty="0">
                          <a:latin typeface="Arial" panose="020B0604020202020204" pitchFamily="34" charset="0"/>
                          <a:cs typeface="Arial" panose="020B0604020202020204" pitchFamily="34" charset="0"/>
                        </a:rPr>
                        <a:t> really wants. </a:t>
                      </a:r>
                      <a:endParaRPr lang="en-GB" sz="1400" noProof="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2736817"/>
                  </a:ext>
                </a:extLst>
              </a:tr>
              <a:tr h="413260">
                <a:tc>
                  <a:txBody>
                    <a:bodyPr/>
                    <a:lstStyle/>
                    <a:p>
                      <a:pPr algn="ctr">
                        <a:lnSpc>
                          <a:spcPct val="98000"/>
                        </a:lnSpc>
                      </a:pPr>
                      <a:r>
                        <a:rPr lang="en-US" sz="1400" dirty="0">
                          <a:latin typeface="Arial" panose="020B0604020202020204" pitchFamily="34" charset="0"/>
                          <a:cs typeface="Arial" panose="020B0604020202020204" pitchFamily="34" charset="0"/>
                        </a:rPr>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r>
                        <a:rPr lang="en-US" sz="1400" b="1" noProof="0" dirty="0">
                          <a:latin typeface="Arial" panose="020B0604020202020204" pitchFamily="34" charset="0"/>
                          <a:cs typeface="Arial" panose="020B0604020202020204" pitchFamily="34" charset="0"/>
                        </a:rPr>
                        <a:t>FRAME</a:t>
                      </a:r>
                      <a:r>
                        <a:rPr lang="en-US" sz="1400" noProof="0" dirty="0">
                          <a:latin typeface="Arial" panose="020B0604020202020204" pitchFamily="34" charset="0"/>
                          <a:cs typeface="Arial" panose="020B0604020202020204" pitchFamily="34" charset="0"/>
                        </a:rPr>
                        <a:t>: The material is</a:t>
                      </a:r>
                      <a:r>
                        <a:rPr lang="en-US" sz="1400" baseline="0" noProof="0" dirty="0">
                          <a:latin typeface="Arial" panose="020B0604020202020204" pitchFamily="34" charset="0"/>
                          <a:cs typeface="Arial" panose="020B0604020202020204" pitchFamily="34" charset="0"/>
                        </a:rPr>
                        <a:t> adjusted to how the audience sees things. </a:t>
                      </a:r>
                      <a:endParaRPr lang="en-GB" sz="1400" noProof="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53399355"/>
                  </a:ext>
                </a:extLst>
              </a:tr>
              <a:tr h="606116">
                <a:tc>
                  <a:txBody>
                    <a:bodyPr/>
                    <a:lstStyle/>
                    <a:p>
                      <a:pPr algn="ctr">
                        <a:lnSpc>
                          <a:spcPct val="98000"/>
                        </a:lnSpc>
                      </a:pPr>
                      <a:r>
                        <a:rPr lang="en-US" sz="1400" dirty="0">
                          <a:latin typeface="Arial" panose="020B0604020202020204" pitchFamily="34" charset="0"/>
                          <a:cs typeface="Arial" panose="020B0604020202020204" pitchFamily="34" charset="0"/>
                        </a:rPr>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CONTEXT</a:t>
                      </a:r>
                      <a:r>
                        <a:rPr lang="en-GB" sz="1400" dirty="0">
                          <a:latin typeface="Arial" panose="020B0604020202020204" pitchFamily="34" charset="0"/>
                          <a:cs typeface="Arial" panose="020B0604020202020204" pitchFamily="34" charset="0"/>
                        </a:rPr>
                        <a:t>: The material is </a:t>
                      </a:r>
                      <a:r>
                        <a:rPr lang="en-US" sz="1400" dirty="0">
                          <a:latin typeface="Arial" panose="020B0604020202020204" pitchFamily="34" charset="0"/>
                          <a:cs typeface="Arial" panose="020B0604020202020204" pitchFamily="34" charset="0"/>
                        </a:rPr>
                        <a:t>likely to be used / displayed at a place or time when people can act upon its message.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9945214"/>
                  </a:ext>
                </a:extLst>
              </a:tr>
              <a:tr h="399485">
                <a:tc>
                  <a:txBody>
                    <a:bodyPr/>
                    <a:lstStyle/>
                    <a:p>
                      <a:pPr algn="ctr">
                        <a:lnSpc>
                          <a:spcPct val="98000"/>
                        </a:lnSpc>
                      </a:pPr>
                      <a:r>
                        <a:rPr lang="en-US" sz="1400" dirty="0">
                          <a:latin typeface="Arial" panose="020B0604020202020204" pitchFamily="34" charset="0"/>
                          <a:cs typeface="Arial" panose="020B0604020202020204" pitchFamily="34" charset="0"/>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1400" b="1" kern="1200" dirty="0">
                          <a:solidFill>
                            <a:schemeClr val="tx1"/>
                          </a:solidFill>
                          <a:latin typeface="Arial" panose="020B0604020202020204" pitchFamily="34" charset="0"/>
                          <a:ea typeface="+mn-ea"/>
                          <a:cs typeface="Arial" panose="020B0604020202020204" pitchFamily="34" charset="0"/>
                        </a:rPr>
                        <a:t>TONE</a:t>
                      </a:r>
                      <a:r>
                        <a:rPr lang="en-US" sz="1400" kern="1200" dirty="0">
                          <a:solidFill>
                            <a:schemeClr val="tx1"/>
                          </a:solidFill>
                          <a:latin typeface="Arial" panose="020B0604020202020204" pitchFamily="34" charset="0"/>
                          <a:ea typeface="+mn-ea"/>
                          <a:cs typeface="Arial" panose="020B0604020202020204" pitchFamily="34" charset="0"/>
                        </a:rPr>
                        <a:t>: The language and design is appropriate for the target</a:t>
                      </a:r>
                      <a:r>
                        <a:rPr lang="en-US" sz="1400" kern="1200" baseline="0" dirty="0">
                          <a:solidFill>
                            <a:schemeClr val="tx1"/>
                          </a:solidFill>
                          <a:latin typeface="Arial" panose="020B0604020202020204" pitchFamily="34" charset="0"/>
                          <a:ea typeface="+mn-ea"/>
                          <a:cs typeface="Arial" panose="020B0604020202020204" pitchFamily="34" charset="0"/>
                        </a:rPr>
                        <a:t> audience. </a:t>
                      </a:r>
                      <a:endParaRPr lang="en-GB" sz="1400" kern="1200" noProof="0" dirty="0">
                        <a:solidFill>
                          <a:schemeClr val="tx1"/>
                        </a:solidFill>
                        <a:latin typeface="Arial" panose="020B0604020202020204" pitchFamily="34" charset="0"/>
                        <a:ea typeface="+mn-ea"/>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59437849"/>
                  </a:ext>
                </a:extLst>
              </a:tr>
              <a:tr h="443204">
                <a:tc>
                  <a:txBody>
                    <a:bodyPr/>
                    <a:lstStyle/>
                    <a:p>
                      <a:pPr algn="ctr">
                        <a:lnSpc>
                          <a:spcPct val="98000"/>
                        </a:lnSpc>
                      </a:pPr>
                      <a:r>
                        <a:rPr lang="en-US" sz="1400" dirty="0">
                          <a:latin typeface="Arial" panose="020B0604020202020204" pitchFamily="34" charset="0"/>
                          <a:cs typeface="Arial" panose="020B0604020202020204" pitchFamily="34" charset="0"/>
                        </a:rPr>
                        <a:t>6</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1400" b="1" kern="1200" noProof="0" dirty="0">
                          <a:solidFill>
                            <a:schemeClr val="tx1"/>
                          </a:solidFill>
                          <a:latin typeface="Arial" panose="020B0604020202020204" pitchFamily="34" charset="0"/>
                          <a:ea typeface="+mn-ea"/>
                          <a:cs typeface="Arial" panose="020B0604020202020204" pitchFamily="34" charset="0"/>
                        </a:rPr>
                        <a:t>CLARITY</a:t>
                      </a:r>
                      <a:r>
                        <a:rPr lang="en-US" sz="1400" kern="1200" noProof="0" dirty="0">
                          <a:solidFill>
                            <a:schemeClr val="tx1"/>
                          </a:solidFill>
                          <a:latin typeface="Arial" panose="020B0604020202020204" pitchFamily="34" charset="0"/>
                          <a:ea typeface="+mn-ea"/>
                          <a:cs typeface="Arial" panose="020B0604020202020204" pitchFamily="34" charset="0"/>
                        </a:rPr>
                        <a:t>: The main message of the material is easy to understand. </a:t>
                      </a:r>
                      <a:endParaRPr lang="en-GB" sz="1400" kern="1200" noProof="0" dirty="0">
                        <a:solidFill>
                          <a:schemeClr val="tx1"/>
                        </a:solidFill>
                        <a:latin typeface="Arial" panose="020B0604020202020204" pitchFamily="34" charset="0"/>
                        <a:ea typeface="+mn-ea"/>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95512776"/>
                  </a:ext>
                </a:extLst>
              </a:tr>
              <a:tr h="374523">
                <a:tc>
                  <a:txBody>
                    <a:bodyPr/>
                    <a:lstStyle/>
                    <a:p>
                      <a:pPr algn="ctr">
                        <a:lnSpc>
                          <a:spcPct val="98000"/>
                        </a:lnSpc>
                      </a:pPr>
                      <a:r>
                        <a:rPr lang="en-US" sz="1400" dirty="0">
                          <a:latin typeface="Arial" panose="020B0604020202020204" pitchFamily="34" charset="0"/>
                          <a:cs typeface="Arial" panose="020B0604020202020204" pitchFamily="34" charset="0"/>
                        </a:rPr>
                        <a:t>7</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DENSITY</a:t>
                      </a:r>
                      <a:r>
                        <a:rPr lang="en-GB" sz="1400" dirty="0">
                          <a:latin typeface="Arial" panose="020B0604020202020204" pitchFamily="34" charset="0"/>
                          <a:cs typeface="Arial" panose="020B0604020202020204" pitchFamily="34" charset="0"/>
                        </a:rPr>
                        <a:t>: The material is not overloaded with too much text / pictures.</a:t>
                      </a:r>
                      <a:r>
                        <a:rPr lang="en-GB" sz="1400" baseline="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82344713"/>
                  </a:ext>
                </a:extLst>
              </a:tr>
              <a:tr h="575976">
                <a:tc>
                  <a:txBody>
                    <a:bodyPr/>
                    <a:lstStyle/>
                    <a:p>
                      <a:pPr algn="ctr">
                        <a:lnSpc>
                          <a:spcPct val="98000"/>
                        </a:lnSpc>
                      </a:pPr>
                      <a:r>
                        <a:rPr lang="en-US" sz="1400" dirty="0">
                          <a:latin typeface="Arial" panose="020B0604020202020204" pitchFamily="34" charset="0"/>
                          <a:cs typeface="Arial" panose="020B0604020202020204" pitchFamily="34" charset="0"/>
                        </a:rPr>
                        <a:t>8</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1400" b="1" kern="1200" spc="0" baseline="0" dirty="0">
                          <a:solidFill>
                            <a:schemeClr val="tx1"/>
                          </a:solidFill>
                          <a:latin typeface="Arial" panose="020B0604020202020204" pitchFamily="34" charset="0"/>
                          <a:ea typeface="+mn-ea"/>
                          <a:cs typeface="Arial" panose="020B0604020202020204" pitchFamily="34" charset="0"/>
                        </a:rPr>
                        <a:t>CALL TO ACTION</a:t>
                      </a:r>
                      <a:r>
                        <a:rPr lang="en-US" sz="1400" kern="1200" spc="0" baseline="0" dirty="0">
                          <a:solidFill>
                            <a:schemeClr val="tx1"/>
                          </a:solidFill>
                          <a:latin typeface="Arial" panose="020B0604020202020204" pitchFamily="34" charset="0"/>
                          <a:ea typeface="+mn-ea"/>
                          <a:cs typeface="Arial" panose="020B0604020202020204" pitchFamily="34" charset="0"/>
                        </a:rPr>
                        <a:t>: The content of the material asks people to take specific </a:t>
                      </a:r>
                      <a:r>
                        <a:rPr lang="en-US" sz="1400" kern="1200" spc="0" dirty="0">
                          <a:solidFill>
                            <a:schemeClr val="tx1"/>
                          </a:solidFill>
                          <a:latin typeface="Arial" panose="020B0604020202020204" pitchFamily="34" charset="0"/>
                          <a:ea typeface="+mn-ea"/>
                          <a:cs typeface="Arial" panose="020B0604020202020204" pitchFamily="34" charset="0"/>
                        </a:rPr>
                        <a:t>action or addresses a barrier / enabler to taking the action.</a:t>
                      </a:r>
                      <a:endParaRPr lang="en-GB" sz="1400" kern="1200" spc="0" noProof="0" dirty="0">
                        <a:solidFill>
                          <a:schemeClr val="tx1"/>
                        </a:solidFill>
                        <a:latin typeface="Arial" panose="020B0604020202020204" pitchFamily="34" charset="0"/>
                        <a:ea typeface="+mn-ea"/>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1665558"/>
                  </a:ext>
                </a:extLst>
              </a:tr>
              <a:tr h="445464">
                <a:tc>
                  <a:txBody>
                    <a:bodyPr/>
                    <a:lstStyle/>
                    <a:p>
                      <a:pPr algn="ctr">
                        <a:lnSpc>
                          <a:spcPct val="98000"/>
                        </a:lnSpc>
                      </a:pPr>
                      <a:r>
                        <a:rPr lang="en-US" sz="1400" dirty="0">
                          <a:latin typeface="Arial" panose="020B0604020202020204" pitchFamily="34" charset="0"/>
                          <a:cs typeface="Arial" panose="020B0604020202020204" pitchFamily="34" charset="0"/>
                        </a:rPr>
                        <a:t>9</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1400" b="1" spc="-20" dirty="0">
                          <a:latin typeface="Arial" panose="020B0604020202020204" pitchFamily="34" charset="0"/>
                          <a:cs typeface="Arial" panose="020B0604020202020204" pitchFamily="34" charset="0"/>
                        </a:rPr>
                        <a:t>ATTRACTION</a:t>
                      </a:r>
                      <a:r>
                        <a:rPr lang="en-US" sz="1400" spc="-20" dirty="0">
                          <a:latin typeface="Arial" panose="020B0604020202020204" pitchFamily="34" charset="0"/>
                          <a:cs typeface="Arial" panose="020B0604020202020204" pitchFamily="34" charset="0"/>
                        </a:rPr>
                        <a:t>: The colors and design</a:t>
                      </a:r>
                      <a:r>
                        <a:rPr lang="en-US" sz="1400" spc="-20" baseline="0" dirty="0">
                          <a:latin typeface="Arial" panose="020B0604020202020204" pitchFamily="34" charset="0"/>
                          <a:cs typeface="Arial" panose="020B0604020202020204" pitchFamily="34" charset="0"/>
                        </a:rPr>
                        <a:t> are a</a:t>
                      </a:r>
                      <a:r>
                        <a:rPr lang="en-US" sz="1400" spc="-20" dirty="0">
                          <a:latin typeface="Arial" panose="020B0604020202020204" pitchFamily="34" charset="0"/>
                          <a:cs typeface="Arial" panose="020B0604020202020204" pitchFamily="34" charset="0"/>
                        </a:rPr>
                        <a:t>ttractive, draw people’s attention.</a:t>
                      </a:r>
                      <a:r>
                        <a:rPr lang="en-US" sz="1400" spc="-20" baseline="0" dirty="0">
                          <a:latin typeface="Arial" panose="020B0604020202020204" pitchFamily="34" charset="0"/>
                          <a:cs typeface="Arial" panose="020B0604020202020204" pitchFamily="34" charset="0"/>
                        </a:rPr>
                        <a:t> </a:t>
                      </a:r>
                      <a:endParaRPr lang="en-US" sz="1400" spc="-2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3299181"/>
                  </a:ext>
                </a:extLst>
              </a:tr>
              <a:tr h="397565">
                <a:tc>
                  <a:txBody>
                    <a:bodyPr/>
                    <a:lstStyle/>
                    <a:p>
                      <a:pPr algn="ctr">
                        <a:lnSpc>
                          <a:spcPct val="98000"/>
                        </a:lnSpc>
                      </a:pPr>
                      <a:r>
                        <a:rPr lang="en-US" sz="1400" dirty="0">
                          <a:latin typeface="Arial" panose="020B0604020202020204" pitchFamily="34" charset="0"/>
                          <a:cs typeface="Arial" panose="020B0604020202020204" pitchFamily="34" charset="0"/>
                        </a:rPr>
                        <a:t>10</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kumimoji="0" lang="en-US" sz="1400" b="1" i="0" u="none" strike="noStrike" kern="1200" cap="none" spc="-2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VALUE FOR MONEY</a:t>
                      </a:r>
                      <a:r>
                        <a:rPr kumimoji="0" lang="en-US" sz="1400" b="0" i="0" u="none" strike="noStrike" kern="1200" cap="none" spc="-2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expected impact of the material justifies its costs.</a:t>
                      </a:r>
                      <a:endParaRPr lang="en-US" sz="1400" spc="-20" baseline="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4904890"/>
                  </a:ext>
                </a:extLst>
              </a:tr>
              <a:tr h="455922">
                <a:tc>
                  <a:txBody>
                    <a:bodyPr/>
                    <a:lstStyle/>
                    <a:p>
                      <a:pPr algn="ctr">
                        <a:lnSpc>
                          <a:spcPct val="98000"/>
                        </a:lnSpc>
                      </a:pPr>
                      <a:r>
                        <a:rPr lang="en-US" sz="1400" dirty="0">
                          <a:latin typeface="Arial" panose="020B0604020202020204" pitchFamily="34" charset="0"/>
                          <a:cs typeface="Arial" panose="020B0604020202020204" pitchFamily="34" charset="0"/>
                        </a:rPr>
                        <a:t>11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FEASIBILITY</a:t>
                      </a:r>
                      <a:r>
                        <a:rPr lang="en-US" sz="1400" dirty="0">
                          <a:latin typeface="Arial" panose="020B0604020202020204" pitchFamily="34" charset="0"/>
                          <a:cs typeface="Arial" panose="020B0604020202020204" pitchFamily="34" charset="0"/>
                        </a:rPr>
                        <a:t>: The material is likely to be relatively easy to </a:t>
                      </a:r>
                      <a:r>
                        <a:rPr lang="en-US" sz="1400" baseline="0" dirty="0">
                          <a:latin typeface="Arial" panose="020B0604020202020204" pitchFamily="34" charset="0"/>
                          <a:cs typeface="Arial" panose="020B0604020202020204" pitchFamily="34" charset="0"/>
                        </a:rPr>
                        <a:t>procure. </a:t>
                      </a:r>
                      <a:endParaRPr lang="en-US" sz="14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sz="14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98000"/>
                        </a:lnSpc>
                      </a:pPr>
                      <a:endParaRPr lang="en-US"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03951378"/>
                  </a:ext>
                </a:extLst>
              </a:tr>
            </a:tbl>
          </a:graphicData>
        </a:graphic>
      </p:graphicFrame>
      <p:sp>
        <p:nvSpPr>
          <p:cNvPr id="2" name="TextBox 1">
            <a:extLst>
              <a:ext uri="{FF2B5EF4-FFF2-40B4-BE49-F238E27FC236}">
                <a16:creationId xmlns:a16="http://schemas.microsoft.com/office/drawing/2014/main" id="{D4B26B60-A0FA-4D98-846B-9F461BEB5F0A}"/>
              </a:ext>
            </a:extLst>
          </p:cNvPr>
          <p:cNvSpPr txBox="1"/>
          <p:nvPr/>
        </p:nvSpPr>
        <p:spPr>
          <a:xfrm>
            <a:off x="8070574" y="6516650"/>
            <a:ext cx="3966527"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 Schmied, P. (2021)</a:t>
            </a:r>
          </a:p>
        </p:txBody>
      </p:sp>
    </p:spTree>
    <p:extLst>
      <p:ext uri="{BB962C8B-B14F-4D97-AF65-F5344CB8AC3E}">
        <p14:creationId xmlns:p14="http://schemas.microsoft.com/office/powerpoint/2010/main" val="2146818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499</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Schmied Petr</dc:creator>
  <cp:lastModifiedBy>Schmied Petr</cp:lastModifiedBy>
  <cp:revision>1</cp:revision>
  <dcterms:created xsi:type="dcterms:W3CDTF">2021-04-20T11:23:46Z</dcterms:created>
  <dcterms:modified xsi:type="dcterms:W3CDTF">2021-04-20T11:27:07Z</dcterms:modified>
</cp:coreProperties>
</file>